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5" r:id="rId3"/>
    <p:sldId id="273" r:id="rId4"/>
    <p:sldId id="259" r:id="rId5"/>
    <p:sldId id="279" r:id="rId6"/>
    <p:sldId id="274" r:id="rId7"/>
    <p:sldId id="281" r:id="rId8"/>
    <p:sldId id="277" r:id="rId9"/>
    <p:sldId id="286" r:id="rId10"/>
    <p:sldId id="284" r:id="rId11"/>
    <p:sldId id="256" r:id="rId12"/>
    <p:sldId id="258" r:id="rId13"/>
    <p:sldId id="287" r:id="rId14"/>
    <p:sldId id="257" r:id="rId15"/>
    <p:sldId id="272" r:id="rId16"/>
    <p:sldId id="260" r:id="rId17"/>
    <p:sldId id="262" r:id="rId18"/>
    <p:sldId id="263" r:id="rId19"/>
    <p:sldId id="264" r:id="rId20"/>
    <p:sldId id="265" r:id="rId21"/>
    <p:sldId id="266" r:id="rId22"/>
    <p:sldId id="261" r:id="rId23"/>
    <p:sldId id="267" r:id="rId24"/>
    <p:sldId id="275" r:id="rId25"/>
    <p:sldId id="276" r:id="rId26"/>
    <p:sldId id="268" r:id="rId27"/>
    <p:sldId id="269" r:id="rId28"/>
    <p:sldId id="282" r:id="rId29"/>
    <p:sldId id="283" r:id="rId30"/>
    <p:sldId id="271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19" autoAdjust="0"/>
    <p:restoredTop sz="94660"/>
  </p:normalViewPr>
  <p:slideViewPr>
    <p:cSldViewPr snapToGrid="0">
      <p:cViewPr>
        <p:scale>
          <a:sx n="66" d="100"/>
          <a:sy n="66" d="100"/>
        </p:scale>
        <p:origin x="-45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A003AD-A092-AB1B-D367-1FA03AC4B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B8F6498-92C3-3F4C-7E40-0DEB4B0C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E10C3CD-FCF4-2F83-8FD2-75493949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5EC8D44-EE28-02F0-B8CC-74D4B2BC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2048D4F-AEBF-43D4-072A-F15E407F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73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A7BC197-3237-F2AE-F418-69E000AB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7E4F62DE-7072-C6E3-5F45-A3E954113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16C2C60-DD47-228B-7F1C-9D3DD548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56FC67A-FDFE-78F3-DBEA-2098DF17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77A1897-6D8C-9004-1183-A6C04AA7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84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F9318915-70B4-E234-0EA5-F7C53A361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6725B0C-D690-D77E-61A1-575C3B4F7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9203DEF-F39A-A1C3-6217-4C007286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A3EC07A-8330-BD2C-8371-B1FB09A1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678C09-A7E9-7669-3AF0-7FBD22D7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83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5BF9BC-9098-9056-206B-D7199C60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F59E0FD-9806-1C3D-12E4-EE26273EA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1441B79-27C0-17C1-DB3D-4150E51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A66BC7-3486-E024-8B12-5C43C25E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61E4FE-DF15-E31E-2A99-B4D0695D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42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4755AC-BD8B-C06D-FBEE-09992730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5296F03-BDD8-BA40-0D91-06259AFC6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00CDCCB-43FB-6A1D-2BAA-DD194770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11DB58C-2B6C-F2B5-48DF-45B61C5D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17DAA80-877E-B3EF-A868-8E63C194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42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4FFAA4-4407-FFFC-2D5D-39B8A085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DF13B0B-7187-FBDC-DC01-7E69D1780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1AE75C6-0ABD-0D8D-9B3F-27412EBA0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61CB8FDC-315D-F80F-E10E-51CBF3F8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C8110EF-2F7A-E351-9733-7945DE77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F97CFEF-5E19-F347-189A-4A251050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0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662778-A78A-E40A-6453-D5F6B125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1CFBF4F3-7276-EFAC-BD05-CFD02912D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ACBF77C-DB87-A660-CF17-FA0798BD9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E24BF15-B53F-773B-CD9E-DD28F226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FD79610C-788B-A03E-6FAA-486566AC6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20A82F3A-9F76-562E-0D3F-17B1D3ED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A9C56594-097B-FD9E-55CE-025EA203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4112BD2B-74B5-800C-6971-F22AF929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8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DC5BB5A-BE86-FCA3-CE12-0A1B291F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0C646A4-032B-4E31-B7B3-DF19A002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4D3B12C7-A6ED-4567-6A66-A17F81F1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E1D9328-15AE-829F-26FA-D4149EF7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30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4E1561FB-5A42-EC48-CFD7-B4A30F96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65A6AE69-0E1C-88A7-3D26-DA251C1E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BC30F20E-36B8-DC58-AAD5-41D429B4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56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FF2797-1A78-11BD-D9D8-777B7A98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5B938F8-9614-AC3E-7384-FB475CF49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5E04C18F-E7C7-BD6D-F36C-EE45CF67D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42DB4F2-2816-8D13-B55C-A056CF56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9435BE8-AE9F-A367-04D1-545D85C6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361B4DF-B1A5-4ECE-AA6D-32715FABE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06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D773301-426C-D7F4-5FE4-995F3AB9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B62103B8-C262-D54D-40FE-9E3738C66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9CA782D-316B-69FE-A8CD-7AFD85757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C0EF021-7096-DA64-A360-1DE4F8FD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C27F7CA8-1CF5-6AED-B7E6-988D43F0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90BCDB4-CACA-5DAB-9923-E13D7D67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88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327DA0B5-DC32-AFD1-4FCF-EC6CD369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DB654FA-78CF-7A46-6675-0A4497BC4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E0D2595-9017-7CA9-D6E3-52EF106B6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8647F-1C49-411A-97E6-0643FE69AD9F}" type="datetimeFigureOut">
              <a:rPr lang="cs-CZ" smtClean="0"/>
              <a:t>5.3.2024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A5ED6E6-6506-2BF3-686D-3059E86D6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42C5FEC-9A00-685E-A398-317508C37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0B8B3-60DD-4EC7-B304-A032C6710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9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4497414-9B7C-ABC1-CB5A-5B113DFB5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7" y="0"/>
            <a:ext cx="12190554" cy="68187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56556" y="223099"/>
            <a:ext cx="7146472" cy="1034144"/>
          </a:xfrm>
        </p:spPr>
        <p:txBody>
          <a:bodyPr>
            <a:normAutofit/>
          </a:bodyPr>
          <a:lstStyle/>
          <a:p>
            <a:r>
              <a:rPr lang="cs-CZ" sz="6600" b="1" dirty="0" err="1">
                <a:solidFill>
                  <a:srgbClr val="002060"/>
                </a:solidFill>
                <a:latin typeface="+mn-lt"/>
              </a:rPr>
              <a:t>Horenské</a:t>
            </a:r>
            <a:r>
              <a:rPr lang="cs-CZ" sz="6600" b="1" dirty="0">
                <a:solidFill>
                  <a:srgbClr val="002060"/>
                </a:solidFill>
                <a:latin typeface="+mn-lt"/>
              </a:rPr>
              <a:t> právo</a:t>
            </a:r>
            <a:endParaRPr lang="cs-CZ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F417136-06A0-DE2D-0656-13757A310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73577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80B6592E-EB7C-7586-BB9A-333C1F2D4B9B}"/>
              </a:ext>
            </a:extLst>
          </p:cNvPr>
          <p:cNvSpPr txBox="1">
            <a:spLocks/>
          </p:cNvSpPr>
          <p:nvPr/>
        </p:nvSpPr>
        <p:spPr>
          <a:xfrm>
            <a:off x="6879769" y="141514"/>
            <a:ext cx="5528499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(nejen Modrých hor)</a:t>
            </a:r>
          </a:p>
        </p:txBody>
      </p:sp>
    </p:spTree>
    <p:extLst>
      <p:ext uri="{BB962C8B-B14F-4D97-AF65-F5344CB8AC3E}">
        <p14:creationId xmlns:p14="http://schemas.microsoft.com/office/powerpoint/2010/main" val="1375336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751D66-0D31-0BC0-6257-F0AA1804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37904CF-0B37-5A38-E6D6-F4485BE60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544" y="4023644"/>
            <a:ext cx="2786742" cy="5113758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4000" dirty="0">
                <a:latin typeface="+mn-lt"/>
              </a:rPr>
              <a:t> </a:t>
            </a:r>
            <a:r>
              <a:rPr lang="cs-CZ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5" name="Obrázek 4" descr="Obsah obrázku text, rukopis, kaligrafie, Písmo&#10;&#10;Popis byl vytvořen automaticky">
            <a:extLst>
              <a:ext uri="{FF2B5EF4-FFF2-40B4-BE49-F238E27FC236}">
                <a16:creationId xmlns:a16="http://schemas.microsoft.com/office/drawing/2014/main" xmlns="" id="{087FBCCA-C711-8FEF-C27D-615A7A446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75" y="1278243"/>
            <a:ext cx="3220844" cy="4028661"/>
          </a:xfrm>
          <a:prstGeom prst="rect">
            <a:avLst/>
          </a:prstGeom>
        </p:spPr>
      </p:pic>
      <p:pic>
        <p:nvPicPr>
          <p:cNvPr id="4" name="Obrázek 3" descr="Obsah obrázku text, rukopis&#10;&#10;Popis byl vytvořen automaticky">
            <a:extLst>
              <a:ext uri="{FF2B5EF4-FFF2-40B4-BE49-F238E27FC236}">
                <a16:creationId xmlns:a16="http://schemas.microsoft.com/office/drawing/2014/main" xmlns="" id="{E278FF89-DB34-A4BB-D61D-DE0DCBF6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94" y="1278242"/>
            <a:ext cx="2658566" cy="4028661"/>
          </a:xfrm>
          <a:prstGeom prst="rect">
            <a:avLst/>
          </a:prstGeom>
        </p:spPr>
      </p:pic>
      <p:pic>
        <p:nvPicPr>
          <p:cNvPr id="7" name="Obrázek 6" descr="Obsah obrázku text, rukopis, dopis, papír&#10;&#10;Popis byl vytvořen automaticky">
            <a:extLst>
              <a:ext uri="{FF2B5EF4-FFF2-40B4-BE49-F238E27FC236}">
                <a16:creationId xmlns:a16="http://schemas.microsoft.com/office/drawing/2014/main" xmlns="" id="{04105561-63CD-A835-D3C3-62CB99F87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3" y="1469355"/>
            <a:ext cx="3095767" cy="3646434"/>
          </a:xfrm>
          <a:prstGeom prst="rect">
            <a:avLst/>
          </a:prstGeom>
        </p:spPr>
      </p:pic>
      <p:pic>
        <p:nvPicPr>
          <p:cNvPr id="9" name="Obrázek 8" descr="Obsah obrázku text, dopis, rukopis, kniha&#10;&#10;Popis byl vytvořen automaticky">
            <a:extLst>
              <a:ext uri="{FF2B5EF4-FFF2-40B4-BE49-F238E27FC236}">
                <a16:creationId xmlns:a16="http://schemas.microsoft.com/office/drawing/2014/main" xmlns="" id="{C99A13D8-5A3F-5473-AD45-8885CC710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" y="995139"/>
            <a:ext cx="2857631" cy="45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0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0743" y="453572"/>
            <a:ext cx="4931228" cy="6252028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Vinohrad</a:t>
            </a:r>
            <a:br>
              <a:rPr lang="cs-CZ" sz="3200" b="1" dirty="0">
                <a:latin typeface="+mn-lt"/>
              </a:rPr>
            </a:br>
            <a:r>
              <a:rPr lang="cs-CZ" sz="3200" dirty="0" err="1">
                <a:latin typeface="+mn-lt"/>
              </a:rPr>
              <a:t>hora,vinea</a:t>
            </a:r>
            <a:r>
              <a:rPr lang="cs-CZ" sz="3200" dirty="0">
                <a:latin typeface="+mn-lt"/>
              </a:rPr>
              <a:t>,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štok</a:t>
            </a:r>
            <a:r>
              <a:rPr lang="cs-CZ" sz="3200" dirty="0">
                <a:latin typeface="+mn-lt"/>
              </a:rPr>
              <a:t>, pňoví 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/>
            </a:r>
            <a:br>
              <a:rPr lang="cs-CZ" sz="3200" dirty="0">
                <a:latin typeface="+mn-lt"/>
              </a:rPr>
            </a:br>
            <a:r>
              <a:rPr lang="cs-CZ" sz="3200" b="1" dirty="0">
                <a:latin typeface="+mn-lt"/>
              </a:rPr>
              <a:t>výměra</a:t>
            </a:r>
            <a:r>
              <a:rPr lang="cs-CZ" sz="3200" dirty="0">
                <a:latin typeface="+mn-lt"/>
              </a:rPr>
              <a:t/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čtvrť, </a:t>
            </a:r>
            <a:r>
              <a:rPr lang="cs-CZ" sz="3200" dirty="0" err="1">
                <a:latin typeface="+mn-lt"/>
              </a:rPr>
              <a:t>achtel</a:t>
            </a:r>
            <a:r>
              <a:rPr lang="cs-CZ" sz="3200" dirty="0">
                <a:latin typeface="+mn-lt"/>
              </a:rPr>
              <a:t/>
            </a:r>
            <a:br>
              <a:rPr lang="cs-CZ" sz="3200" dirty="0">
                <a:latin typeface="+mn-lt"/>
              </a:rPr>
            </a:br>
            <a:r>
              <a:rPr lang="cs-CZ" sz="3200" dirty="0" err="1">
                <a:latin typeface="+mn-lt"/>
              </a:rPr>
              <a:t>tovarych</a:t>
            </a:r>
            <a:r>
              <a:rPr lang="cs-CZ" sz="3200" dirty="0">
                <a:latin typeface="+mn-lt"/>
              </a:rPr>
              <a:t>, </a:t>
            </a:r>
            <a:r>
              <a:rPr lang="cs-CZ" sz="3200" dirty="0" err="1">
                <a:latin typeface="+mn-lt"/>
              </a:rPr>
              <a:t>tagwerk</a:t>
            </a:r>
            <a:r>
              <a:rPr lang="cs-CZ" sz="3200" dirty="0">
                <a:latin typeface="+mn-lt"/>
              </a:rPr>
              <a:t/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vinohradní lán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mansus</a:t>
            </a:r>
            <a:r>
              <a:rPr lang="cs-CZ" sz="3200" dirty="0">
                <a:latin typeface="+mn-lt"/>
              </a:rPr>
              <a:t/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urna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Obsah obrázku kresba, skica, obraz, umění&#10;&#10;Popis byl vytvořen automaticky">
            <a:extLst>
              <a:ext uri="{FF2B5EF4-FFF2-40B4-BE49-F238E27FC236}">
                <a16:creationId xmlns:a16="http://schemas.microsoft.com/office/drawing/2014/main" xmlns="" id="{18A0C6C3-6D22-493D-956E-CF89D4C58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73"/>
            <a:ext cx="8812877" cy="55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0" y="-1976254"/>
            <a:ext cx="4998127" cy="8958943"/>
          </a:xfrm>
        </p:spPr>
        <p:txBody>
          <a:bodyPr>
            <a:noAutofit/>
          </a:bodyPr>
          <a:lstStyle/>
          <a:p>
            <a:r>
              <a:rPr lang="cs-CZ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frýd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frejd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(a)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(něm.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einfrieden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ohradit)</a:t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hráz,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soumezí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cs-CZ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rouna,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réna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(p)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odrunek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(něm. </a:t>
            </a:r>
            <a:r>
              <a:rPr lang="cs-CZ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mez)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příkopové chodníky,   </a:t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kresba, Umělecký tisk, umění, skica&#10;&#10;Popis byl vytvořen automaticky">
            <a:extLst>
              <a:ext uri="{FF2B5EF4-FFF2-40B4-BE49-F238E27FC236}">
                <a16:creationId xmlns:a16="http://schemas.microsoft.com/office/drawing/2014/main" xmlns="" id="{19AA47E0-3012-B02A-3D06-A66DD94B2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348"/>
            <a:ext cx="7645613" cy="58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4E4C83-6224-FF3E-5C6A-3E1B53749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příroda, obloha, svah&#10;&#10;Popis byl vytvořen automaticky">
            <a:extLst>
              <a:ext uri="{FF2B5EF4-FFF2-40B4-BE49-F238E27FC236}">
                <a16:creationId xmlns:a16="http://schemas.microsoft.com/office/drawing/2014/main" xmlns="" id="{A258F900-2A8A-DE85-76B8-45128869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1214202"/>
            <a:ext cx="10940144" cy="82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5507" y="783771"/>
            <a:ext cx="4419599" cy="8812668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Správa vinice</a:t>
            </a: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B(</a:t>
            </a: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p)</a:t>
            </a:r>
            <a:r>
              <a:rPr lang="cs-CZ" sz="4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erkmistr</a:t>
            </a: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horný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hormistr 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Horní přísežný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(radní/konšel)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desátník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písař</a:t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5" name="Obrázek 4" descr="Obsah obrázku oblečení, osoba, text, plakát&#10;&#10;Popis byl vytvořen automaticky">
            <a:extLst>
              <a:ext uri="{FF2B5EF4-FFF2-40B4-BE49-F238E27FC236}">
                <a16:creationId xmlns:a16="http://schemas.microsoft.com/office/drawing/2014/main" xmlns="" id="{CF8BB19F-D26A-834B-A95E-4B69448E95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9" y="371352"/>
            <a:ext cx="8700224" cy="61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26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3311" y="2249846"/>
            <a:ext cx="3611089" cy="4116647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/>
            </a:r>
            <a:br>
              <a:rPr lang="cs-CZ" sz="3600" dirty="0"/>
            </a:br>
            <a:r>
              <a:rPr lang="cs-CZ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Horenský</a:t>
            </a: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soud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P(b)</a:t>
            </a:r>
            <a:r>
              <a:rPr lang="cs-CZ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</a:t>
            </a:r>
            <a:r>
              <a:rPr lang="cs-CZ" sz="3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mistrovský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patrimoniální</a:t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městský </a:t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sv. Jiří </a:t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sv. Vavřinec</a:t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odvolávání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pic>
        <p:nvPicPr>
          <p:cNvPr id="5" name="Obrázek 4" descr="Obsah obrázku kresba, skica, Umělecký tisk, umění&#10;&#10;Popis byl vytvořen automaticky">
            <a:extLst>
              <a:ext uri="{FF2B5EF4-FFF2-40B4-BE49-F238E27FC236}">
                <a16:creationId xmlns:a16="http://schemas.microsoft.com/office/drawing/2014/main" xmlns="" id="{B0B31AFC-E127-BFA6-E228-414513CA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78" y="116378"/>
            <a:ext cx="899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1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6032" y="592295"/>
            <a:ext cx="3086793" cy="6592277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Pracovní vztahy</a:t>
            </a:r>
            <a:b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 na vinici</a:t>
            </a:r>
            <a:b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Horník(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Bergher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P(b)</a:t>
            </a:r>
            <a:r>
              <a:rPr lang="cs-CZ" sz="3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erknos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Vincour/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vincůr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kopáč(Hauer)</a:t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řezáč </a:t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bráč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pic>
        <p:nvPicPr>
          <p:cNvPr id="5" name="Obrázek 4" descr="Obsah obrázku obraz, oblečení, osoba, umění&#10;&#10;Popis byl vytvořen automaticky">
            <a:extLst>
              <a:ext uri="{FF2B5EF4-FFF2-40B4-BE49-F238E27FC236}">
                <a16:creationId xmlns:a16="http://schemas.microsoft.com/office/drawing/2014/main" xmlns="" id="{41DA1D65-880F-A2A9-582A-2D229909C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845" y="10782"/>
            <a:ext cx="9699706" cy="68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5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6514" y="2572579"/>
            <a:ext cx="2422961" cy="3601403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+mn-lt"/>
              </a:rPr>
              <a:t>Neřády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> na vinici</a:t>
            </a:r>
            <a:br>
              <a:rPr lang="cs-CZ" sz="3600" b="1" dirty="0">
                <a:latin typeface="+mn-lt"/>
              </a:rPr>
            </a:br>
            <a:r>
              <a:rPr lang="cs-CZ" sz="3600" b="1" dirty="0" err="1">
                <a:latin typeface="+mn-lt"/>
              </a:rPr>
              <a:t>svády</a:t>
            </a:r>
            <a:r>
              <a:rPr lang="cs-CZ" sz="3600" b="1" dirty="0">
                <a:latin typeface="+mn-lt"/>
              </a:rPr>
              <a:t> - mez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>krádeže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> oblouky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>stezky</a:t>
            </a:r>
            <a:br>
              <a:rPr lang="cs-CZ" sz="3600" b="1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  </a:t>
            </a:r>
            <a:endParaRPr lang="cs-CZ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FDA9C5C-1885-2246-768D-0CE230D1E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8971"/>
            <a:ext cx="9666514" cy="58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62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F292742-74F3-4629-FCC6-C64E10A37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150"/>
            <a:ext cx="11198663" cy="67323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ACCD5E2-9FE8-8F13-81E0-FA1D75F5E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165" y="18543"/>
            <a:ext cx="2509773" cy="3454260"/>
          </a:xfrm>
          <a:prstGeom prst="rect">
            <a:avLst/>
          </a:prstGeom>
        </p:spPr>
      </p:pic>
      <p:pic>
        <p:nvPicPr>
          <p:cNvPr id="12" name="Obrázek 11" descr="Obsah obrázku kresba, skica, Umělecký tisk, ilustrace&#10;&#10;Popis byl vytvořen automaticky">
            <a:extLst>
              <a:ext uri="{FF2B5EF4-FFF2-40B4-BE49-F238E27FC236}">
                <a16:creationId xmlns:a16="http://schemas.microsoft.com/office/drawing/2014/main" xmlns="" id="{A026D004-A414-03EF-95F7-49C8D7B4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35" y="84748"/>
            <a:ext cx="2548765" cy="33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8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8433" y="758179"/>
            <a:ext cx="3734790" cy="4995566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Povinné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> činnosti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/>
            </a:r>
            <a:br>
              <a:rPr lang="cs-CZ" sz="3600" b="1" dirty="0">
                <a:latin typeface="+mn-lt"/>
              </a:rPr>
            </a:br>
            <a:r>
              <a:rPr lang="cs-CZ" sz="3600" dirty="0">
                <a:latin typeface="+mn-lt"/>
              </a:rPr>
              <a:t>kopání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 řezání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 čištění příkopů, (ne)vysazování stromů - větrolamů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F417136-06A0-DE2D-0656-13757A310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vymezeni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481A69D-D806-7DB2-6651-EE2653B86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1948"/>
            <a:ext cx="8784771" cy="62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8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25F9F4-BC4F-E07D-68A9-FEE5C038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04067A1-101C-DD74-7772-814C63F45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766" y="1830191"/>
            <a:ext cx="2648791" cy="5624932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 err="1">
                <a:latin typeface="+mn-lt"/>
              </a:rPr>
              <a:t>Horenské</a:t>
            </a:r>
            <a:r>
              <a:rPr lang="cs-CZ" sz="4000" b="1" dirty="0">
                <a:latin typeface="+mn-lt"/>
              </a:rPr>
              <a:t> právo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 err="1">
                <a:latin typeface="+mn-lt"/>
              </a:rPr>
              <a:t>horenský</a:t>
            </a:r>
            <a:r>
              <a:rPr lang="cs-CZ" sz="4000" b="1" dirty="0">
                <a:latin typeface="+mn-lt"/>
              </a:rPr>
              <a:t> soud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 err="1">
                <a:latin typeface="+mn-lt"/>
              </a:rPr>
              <a:t>horenská</a:t>
            </a:r>
            <a:r>
              <a:rPr lang="cs-CZ" sz="4000" b="1" dirty="0">
                <a:latin typeface="+mn-lt"/>
              </a:rPr>
              <a:t> nařízení</a:t>
            </a: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4" name="Obrázek 3" descr="Obsah obrázku kresba, skica, obraz, kůň&#10;&#10;Popis byl vytvořen automaticky">
            <a:extLst>
              <a:ext uri="{FF2B5EF4-FFF2-40B4-BE49-F238E27FC236}">
                <a16:creationId xmlns:a16="http://schemas.microsoft.com/office/drawing/2014/main" xmlns="" id="{E9FD0CCF-FE38-FC72-40B4-5D7248E25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38079" cy="68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1704" y="2067481"/>
            <a:ext cx="3912523" cy="2387600"/>
          </a:xfrm>
        </p:spPr>
        <p:txBody>
          <a:bodyPr>
            <a:normAutofit fontScale="90000"/>
          </a:bodyPr>
          <a:lstStyle/>
          <a:p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Ostraha vinic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ho(u)</a:t>
            </a:r>
            <a:r>
              <a:rPr lang="cs-CZ" sz="3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taři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něm. </a:t>
            </a:r>
            <a:r>
              <a:rPr lang="cs-CZ" sz="3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Hütter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Zarážení hory</a:t>
            </a:r>
            <a:endParaRPr lang="cs-CZ" sz="3600" b="1" dirty="0"/>
          </a:p>
        </p:txBody>
      </p:sp>
      <p:pic>
        <p:nvPicPr>
          <p:cNvPr id="5" name="Obrázek 4" descr="Obsah obrázku kresba, skica, umění&#10;&#10;Popis byl vytvořen automaticky">
            <a:extLst>
              <a:ext uri="{FF2B5EF4-FFF2-40B4-BE49-F238E27FC236}">
                <a16:creationId xmlns:a16="http://schemas.microsoft.com/office/drawing/2014/main" xmlns="" id="{D422584B-C4AF-C92F-50A9-F6576A6F6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172" y="273508"/>
            <a:ext cx="9361714" cy="6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0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7210" y="1588771"/>
            <a:ext cx="6537629" cy="1737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b="1" dirty="0">
                <a:latin typeface="+mn-lt"/>
              </a:rPr>
              <a:t>Práva a povinnosti </a:t>
            </a:r>
            <a:r>
              <a:rPr lang="cs-CZ" sz="3600" b="1" dirty="0" err="1">
                <a:latin typeface="+mn-lt"/>
              </a:rPr>
              <a:t>hotařů</a:t>
            </a:r>
            <a:r>
              <a:rPr lang="cs-CZ" sz="3600" b="1" dirty="0">
                <a:latin typeface="+mn-lt"/>
              </a:rPr>
              <a:t/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/>
            </a:r>
            <a:br>
              <a:rPr lang="cs-CZ" sz="3600" b="1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endParaRPr lang="cs-CZ" sz="3600" dirty="0">
              <a:latin typeface="+mn-lt"/>
            </a:endParaRPr>
          </a:p>
        </p:txBody>
      </p:sp>
      <p:pic>
        <p:nvPicPr>
          <p:cNvPr id="6" name="Obrázek 5" descr="Obsah obrázku osoba, venku, oblečení&#10;&#10;Popis byl vytvořen automaticky">
            <a:extLst>
              <a:ext uri="{FF2B5EF4-FFF2-40B4-BE49-F238E27FC236}">
                <a16:creationId xmlns:a16="http://schemas.microsoft.com/office/drawing/2014/main" xmlns="" id="{74F32BAF-9B34-22B9-579B-E3A59AEC7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4" y="86740"/>
            <a:ext cx="4910050" cy="6683691"/>
          </a:xfrm>
          <a:prstGeom prst="rect">
            <a:avLst/>
          </a:prstGeom>
        </p:spPr>
      </p:pic>
      <p:pic>
        <p:nvPicPr>
          <p:cNvPr id="4" name="Obrázek 3" descr="Obsah obrázku oblečení, venku, osoba, Lidská tvář&#10;&#10;Popis byl vytvořen automaticky">
            <a:extLst>
              <a:ext uri="{FF2B5EF4-FFF2-40B4-BE49-F238E27FC236}">
                <a16:creationId xmlns:a16="http://schemas.microsoft.com/office/drawing/2014/main" xmlns="" id="{B10B5B9F-A33B-7C2D-D6E7-0B8697CA3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10" y="2070909"/>
            <a:ext cx="3449125" cy="4699522"/>
          </a:xfrm>
          <a:prstGeom prst="rect">
            <a:avLst/>
          </a:prstGeom>
        </p:spPr>
      </p:pic>
      <p:pic>
        <p:nvPicPr>
          <p:cNvPr id="7" name="Obrázek 6" descr="Obsah obrázku oblečení, venku, osoba, muž&#10;&#10;Popis byl vytvořen automaticky">
            <a:extLst>
              <a:ext uri="{FF2B5EF4-FFF2-40B4-BE49-F238E27FC236}">
                <a16:creationId xmlns:a16="http://schemas.microsoft.com/office/drawing/2014/main" xmlns="" id="{0CC8E21E-BCD4-5FD8-301C-7F6DEA6E5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21" y="1707423"/>
            <a:ext cx="3037279" cy="50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2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6544" y="1591887"/>
            <a:ext cx="3635829" cy="312817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4000" b="1" dirty="0">
                <a:latin typeface="+mn-lt"/>
              </a:rPr>
              <a:t>zvířata 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>na vinici </a:t>
            </a:r>
            <a:br>
              <a:rPr lang="cs-CZ" sz="4000" b="1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 dobytek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 lovy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 psi  </a:t>
            </a:r>
          </a:p>
        </p:txBody>
      </p:sp>
      <p:pic>
        <p:nvPicPr>
          <p:cNvPr id="7" name="Obrázek 6" descr="Obsah obrázku text, kresba, skica, noviny&#10;&#10;Popis byl vytvořen automaticky">
            <a:extLst>
              <a:ext uri="{FF2B5EF4-FFF2-40B4-BE49-F238E27FC236}">
                <a16:creationId xmlns:a16="http://schemas.microsoft.com/office/drawing/2014/main" xmlns="" id="{B3FD8AE8-FA3C-1730-038E-FC06C1051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442"/>
            <a:ext cx="9326880" cy="59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9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0229" y="2161309"/>
            <a:ext cx="3831771" cy="489976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+mn-lt"/>
              </a:rPr>
              <a:t>Registry vinic </a:t>
            </a:r>
            <a:br>
              <a:rPr lang="cs-CZ" sz="3600" b="1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b="1" dirty="0">
                <a:latin typeface="+mn-lt"/>
              </a:rPr>
              <a:t>purkrechtní knihy</a:t>
            </a: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(purkmistrovské,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 gruntovní)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b="1" dirty="0" err="1">
                <a:latin typeface="+mn-lt"/>
              </a:rPr>
              <a:t>horenské</a:t>
            </a:r>
            <a:r>
              <a:rPr lang="cs-CZ" sz="3600" b="1" dirty="0">
                <a:latin typeface="+mn-lt"/>
              </a:rPr>
              <a:t> knihy</a:t>
            </a: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P(b)</a:t>
            </a:r>
            <a:r>
              <a:rPr lang="cs-CZ" sz="3600" dirty="0" err="1">
                <a:latin typeface="+mn-lt"/>
              </a:rPr>
              <a:t>erkmistrovské</a:t>
            </a:r>
            <a:r>
              <a:rPr lang="cs-CZ" sz="3600" dirty="0">
                <a:latin typeface="+mn-lt"/>
              </a:rPr>
              <a:t>)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1497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nařízení o jejich zakládáních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endParaRPr lang="cs-CZ" sz="3600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EFD57D4-CBE5-6721-9EEF-8E501E45C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186" y="373296"/>
            <a:ext cx="8611415" cy="611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3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F417136-06A0-DE2D-0656-13757A310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vymezeni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1E71074-E878-00CE-2128-F61C7AAD9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5388" y="-140106"/>
            <a:ext cx="10554742" cy="7053138"/>
          </a:xfrm>
          <a:prstGeom prst="rect">
            <a:avLst/>
          </a:prstGeom>
        </p:spPr>
      </p:pic>
      <p:pic>
        <p:nvPicPr>
          <p:cNvPr id="15" name="Obrázek 14" descr="Obsah obrázku text, kniha, rukopis&#10;&#10;Popis byl vytvořen automaticky">
            <a:extLst>
              <a:ext uri="{FF2B5EF4-FFF2-40B4-BE49-F238E27FC236}">
                <a16:creationId xmlns:a16="http://schemas.microsoft.com/office/drawing/2014/main" xmlns="" id="{39B1BB52-263C-247C-60D4-B25625869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0692" y="745795"/>
            <a:ext cx="7087209" cy="53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8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kniha, rukopis, papír&#10;&#10;Popis byl vytvořen automaticky">
            <a:extLst>
              <a:ext uri="{FF2B5EF4-FFF2-40B4-BE49-F238E27FC236}">
                <a16:creationId xmlns:a16="http://schemas.microsoft.com/office/drawing/2014/main" xmlns="" id="{4661064F-C362-A8A2-1414-9AF397D7D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7277"/>
            <a:ext cx="4804333" cy="6912553"/>
          </a:xfrm>
          <a:prstGeom prst="rect">
            <a:avLst/>
          </a:prstGeom>
        </p:spPr>
      </p:pic>
      <p:pic>
        <p:nvPicPr>
          <p:cNvPr id="9" name="Obrázek 8" descr="Obsah obrázku text, dopis, rukopis, papír&#10;&#10;Popis byl vytvořen automaticky">
            <a:extLst>
              <a:ext uri="{FF2B5EF4-FFF2-40B4-BE49-F238E27FC236}">
                <a16:creationId xmlns:a16="http://schemas.microsoft.com/office/drawing/2014/main" xmlns="" id="{7A994DBD-E8CD-859C-EC10-750EAD4E5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93886" y="-153115"/>
            <a:ext cx="4548721" cy="7065669"/>
          </a:xfrm>
          <a:prstGeom prst="rect">
            <a:avLst/>
          </a:prstGeom>
        </p:spPr>
      </p:pic>
      <p:pic>
        <p:nvPicPr>
          <p:cNvPr id="11" name="Obrázek 10" descr="Obsah obrázku text, kniha, papír, rukopis&#10;&#10;Popis byl vytvořen automaticky">
            <a:extLst>
              <a:ext uri="{FF2B5EF4-FFF2-40B4-BE49-F238E27FC236}">
                <a16:creationId xmlns:a16="http://schemas.microsoft.com/office/drawing/2014/main" xmlns="" id="{3AD10D4D-2F43-5F4F-FF28-88E3462AC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9985" y="-90816"/>
            <a:ext cx="4395773" cy="70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20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7527" y="182880"/>
            <a:ext cx="4213959" cy="7016932"/>
          </a:xfrm>
        </p:spPr>
        <p:txBody>
          <a:bodyPr>
            <a:normAutofit/>
          </a:bodyPr>
          <a:lstStyle/>
          <a:p>
            <a:r>
              <a:rPr lang="cs-CZ" sz="2700" dirty="0"/>
              <a:t> </a:t>
            </a:r>
            <a:br>
              <a:rPr lang="cs-CZ" sz="2700" dirty="0"/>
            </a:br>
            <a:r>
              <a:rPr lang="cs-CZ" sz="2700" dirty="0">
                <a:latin typeface="+mn-lt"/>
              </a:rPr>
              <a:t>prodej a nákup 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 hroznů/ vína 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z cizích  hor – pouze 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se svolením perkmistra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/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zákaz </a:t>
            </a:r>
            <a:r>
              <a:rPr lang="cs-CZ" sz="2700" dirty="0" err="1">
                <a:latin typeface="+mn-lt"/>
              </a:rPr>
              <a:t>šenku</a:t>
            </a:r>
            <a:r>
              <a:rPr lang="cs-CZ" sz="2700" dirty="0">
                <a:latin typeface="+mn-lt"/>
              </a:rPr>
              <a:t> vina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 z cizích hor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>
                <a:latin typeface="+mn-lt"/>
              </a:rPr>
              <a:t>1784 </a:t>
            </a:r>
            <a:br>
              <a:rPr lang="cs-CZ" sz="2700" dirty="0">
                <a:latin typeface="+mn-lt"/>
              </a:rPr>
            </a:br>
            <a:r>
              <a:rPr lang="cs-CZ" sz="2700" dirty="0" err="1">
                <a:latin typeface="+mn-lt"/>
              </a:rPr>
              <a:t>šenk</a:t>
            </a:r>
            <a:r>
              <a:rPr lang="cs-CZ" sz="2700" dirty="0">
                <a:latin typeface="+mn-lt"/>
              </a:rPr>
              <a:t> pod víchem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plně legalizován 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(lokální vázanost)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/>
            </a:r>
            <a:br>
              <a:rPr lang="cs-CZ" sz="2700" dirty="0">
                <a:latin typeface="+mn-lt"/>
              </a:rPr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A20E7DD-9D00-C1C8-153C-7EFD57E61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4506"/>
            <a:ext cx="8424070" cy="59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5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4256" y="653142"/>
            <a:ext cx="5167744" cy="5288675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4000" b="1" dirty="0">
                <a:latin typeface="+mn-lt"/>
              </a:rPr>
              <a:t>Před rokem 1875</a:t>
            </a:r>
            <a:br>
              <a:rPr lang="cs-CZ" sz="4000" b="1" dirty="0">
                <a:latin typeface="+mn-lt"/>
              </a:rPr>
            </a:br>
            <a:r>
              <a:rPr lang="cs-CZ" sz="4000" dirty="0" err="1">
                <a:latin typeface="+mn-lt"/>
              </a:rPr>
              <a:t>drajlink</a:t>
            </a:r>
            <a:r>
              <a:rPr lang="cs-CZ" sz="4000" dirty="0">
                <a:latin typeface="+mn-lt"/>
              </a:rPr>
              <a:t> – 10-11 hl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bečka/</a:t>
            </a:r>
            <a:r>
              <a:rPr lang="cs-CZ" sz="4000" dirty="0" err="1">
                <a:latin typeface="+mn-lt"/>
              </a:rPr>
              <a:t>carata</a:t>
            </a:r>
            <a:r>
              <a:rPr lang="cs-CZ" sz="4000" dirty="0">
                <a:latin typeface="+mn-lt"/>
              </a:rPr>
              <a:t> - 560 litrů 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vědro - 56 litrů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 holba - 0,8 litru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 máz - 1,4 litru 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žejdlík - 0,35 litru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endParaRPr lang="cs-CZ" sz="4000" dirty="0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13793BF-0FC3-88DF-2735-F39701DBE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29" y="132325"/>
            <a:ext cx="6553200" cy="66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9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913E79-A69B-DD74-EA19-AE5AF4769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DEC45B-4FF8-C603-2378-E7F20B30B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1658" y="191193"/>
            <a:ext cx="6715295" cy="8577018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900" dirty="0">
                <a:latin typeface="+mn-lt"/>
              </a:rPr>
              <a:t/>
            </a:r>
            <a:br>
              <a:rPr lang="cs-CZ" sz="2900" dirty="0">
                <a:latin typeface="+mn-lt"/>
              </a:rPr>
            </a:br>
            <a:r>
              <a:rPr lang="cs-CZ" sz="3100" b="1" dirty="0">
                <a:latin typeface="+mn-lt"/>
              </a:rPr>
              <a:t>1784</a:t>
            </a:r>
            <a:r>
              <a:rPr lang="cs-CZ" sz="3100" dirty="0">
                <a:latin typeface="+mn-lt"/>
              </a:rPr>
              <a:t> -</a:t>
            </a:r>
            <a:r>
              <a:rPr lang="en-US" sz="3100" dirty="0">
                <a:latin typeface="+mn-lt"/>
              </a:rPr>
              <a:t> </a:t>
            </a:r>
            <a:r>
              <a:rPr lang="cs-CZ" sz="3100" b="1" dirty="0">
                <a:latin typeface="+mn-lt"/>
              </a:rPr>
              <a:t>Všeobecné </a:t>
            </a:r>
            <a:r>
              <a:rPr lang="cs-CZ" sz="3100" b="1" dirty="0" err="1">
                <a:latin typeface="+mn-lt"/>
              </a:rPr>
              <a:t>vinohorenské</a:t>
            </a:r>
            <a:r>
              <a:rPr lang="cs-CZ" sz="3100" b="1" dirty="0">
                <a:latin typeface="+mn-lt"/>
              </a:rPr>
              <a:t> zřízení pro Markrabství moravské</a:t>
            </a: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konec </a:t>
            </a:r>
            <a:r>
              <a:rPr lang="cs-CZ" sz="3100" dirty="0" err="1">
                <a:latin typeface="+mn-lt"/>
              </a:rPr>
              <a:t>horenských</a:t>
            </a:r>
            <a:r>
              <a:rPr lang="cs-CZ" sz="3100" dirty="0">
                <a:latin typeface="+mn-lt"/>
              </a:rPr>
              <a:t> práv/nařízení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konec monopolu na </a:t>
            </a:r>
            <a:r>
              <a:rPr lang="cs-CZ" sz="3100" dirty="0" err="1">
                <a:latin typeface="+mn-lt"/>
              </a:rPr>
              <a:t>šenk</a:t>
            </a:r>
            <a:r>
              <a:rPr lang="cs-CZ" sz="3100" dirty="0">
                <a:latin typeface="+mn-lt"/>
              </a:rPr>
              <a:t> vína 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konec kolektivních ustanovení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výčep pod víchem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b="1" dirty="0">
                <a:latin typeface="+mn-lt"/>
              </a:rPr>
              <a:t>1848</a:t>
            </a:r>
            <a:r>
              <a:rPr lang="cs-CZ" sz="3100" dirty="0">
                <a:latin typeface="+mn-lt"/>
              </a:rPr>
              <a:t> – konec poddanství, desátků 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počátek úpadku vinařství – </a:t>
            </a:r>
            <a:br>
              <a:rPr lang="cs-CZ" sz="3100" dirty="0">
                <a:latin typeface="+mn-lt"/>
              </a:rPr>
            </a:br>
            <a:r>
              <a:rPr lang="cs-CZ" sz="3100" i="1" dirty="0">
                <a:latin typeface="+mn-lt"/>
              </a:rPr>
              <a:t>„Rolník poznal peníze“ </a:t>
            </a: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purkmistrovský úřad – obec</a:t>
            </a:r>
            <a:br>
              <a:rPr lang="cs-CZ" sz="3100" dirty="0">
                <a:latin typeface="+mn-lt"/>
              </a:rPr>
            </a:br>
            <a:r>
              <a:rPr lang="cs-CZ" sz="3100" dirty="0" err="1">
                <a:latin typeface="+mn-lt"/>
              </a:rPr>
              <a:t>hotaři</a:t>
            </a:r>
            <a:r>
              <a:rPr lang="cs-CZ" sz="3100" dirty="0">
                <a:latin typeface="+mn-lt"/>
              </a:rPr>
              <a:t> a termín vinobraní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b="1" dirty="0">
                <a:latin typeface="+mn-lt"/>
              </a:rPr>
              <a:t>1869</a:t>
            </a:r>
            <a:r>
              <a:rPr lang="cs-CZ" sz="3100" dirty="0">
                <a:latin typeface="+mn-lt"/>
              </a:rPr>
              <a:t> – živnostenský řád, tlak na nový vinařský řád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 descr="Obsah obrázku text, účtenka&#10;&#10;Popis byl vytvořen automaticky">
            <a:extLst>
              <a:ext uri="{FF2B5EF4-FFF2-40B4-BE49-F238E27FC236}">
                <a16:creationId xmlns:a16="http://schemas.microsoft.com/office/drawing/2014/main" xmlns="" id="{3FB4DEDB-A8AF-375F-F408-165D7811C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29" y="0"/>
            <a:ext cx="5143501" cy="6858000"/>
          </a:xfrm>
          <a:prstGeom prst="rect">
            <a:avLst/>
          </a:prstGeom>
        </p:spPr>
      </p:pic>
      <p:pic>
        <p:nvPicPr>
          <p:cNvPr id="8" name="Obrázek 7" descr="Obsah obrázku text, kniha, papír, dopis&#10;&#10;Popis byl vytvořen automaticky">
            <a:extLst>
              <a:ext uri="{FF2B5EF4-FFF2-40B4-BE49-F238E27FC236}">
                <a16:creationId xmlns:a16="http://schemas.microsoft.com/office/drawing/2014/main" xmlns="" id="{6BCB518F-7042-6A7B-B35F-CD05D25A0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64" y="4038136"/>
            <a:ext cx="2114898" cy="28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0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8C16AB-D480-D5E6-C307-F4195A28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80F0860-DE80-9BA3-C357-2ACF304CE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7894" y="889464"/>
            <a:ext cx="8611293" cy="780565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900" dirty="0">
                <a:latin typeface="+mn-lt"/>
              </a:rPr>
              <a:t/>
            </a:r>
            <a:br>
              <a:rPr lang="cs-CZ" sz="2900" dirty="0">
                <a:latin typeface="+mn-lt"/>
              </a:rPr>
            </a:br>
            <a:r>
              <a:rPr lang="cs-CZ" sz="2800" dirty="0">
                <a:latin typeface="+mn-lt"/>
              </a:rPr>
              <a:t/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/>
            </a:r>
            <a:br>
              <a:rPr lang="cs-CZ" sz="2800" dirty="0">
                <a:latin typeface="+mn-lt"/>
              </a:rPr>
            </a:br>
            <a:r>
              <a:rPr lang="cs-CZ" sz="3100" b="1" dirty="0">
                <a:latin typeface="+mn-lt"/>
              </a:rPr>
              <a:t>1875 -</a:t>
            </a:r>
            <a:r>
              <a:rPr lang="cs-CZ" sz="3100" dirty="0">
                <a:latin typeface="+mn-lt"/>
              </a:rPr>
              <a:t> termín vinobraní v rukou obcí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zákon o šíření révokazu (další v r. 1885, 1903)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b="1" dirty="0">
                <a:latin typeface="+mn-lt"/>
              </a:rPr>
              <a:t>1880</a:t>
            </a:r>
            <a:r>
              <a:rPr lang="cs-CZ" sz="3100" dirty="0">
                <a:latin typeface="+mn-lt"/>
              </a:rPr>
              <a:t> – zák. č. 120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přirozená/přírodní vína - stolové/zemské, horské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nápoje s polovinou vína ve svém obsahu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nápoje vínu podobná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 zákaz používání škrobového cukru 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b="1" dirty="0">
                <a:latin typeface="+mn-lt"/>
              </a:rPr>
              <a:t>1907</a:t>
            </a:r>
            <a:r>
              <a:rPr lang="cs-CZ" sz="3100" dirty="0">
                <a:latin typeface="+mn-lt"/>
              </a:rPr>
              <a:t> – 1. vinařský zákon – č. 210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>alkoholické kvašení vinného moštu, </a:t>
            </a:r>
            <a:r>
              <a:rPr lang="pl-PL" sz="3100" dirty="0">
                <a:latin typeface="+mn-lt"/>
              </a:rPr>
              <a:t>obchod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s vínnem, vinnym moštem a vinnym </a:t>
            </a:r>
            <a:r>
              <a:rPr lang="cs-CZ" sz="3100" dirty="0">
                <a:latin typeface="+mn-lt"/>
              </a:rPr>
              <a:t>rmutem </a:t>
            </a:r>
            <a:br>
              <a:rPr lang="cs-CZ" sz="3100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b="1" dirty="0">
                <a:latin typeface="+mn-lt"/>
              </a:rPr>
              <a:t>1911(1891)</a:t>
            </a:r>
            <a:r>
              <a:rPr lang="cs-CZ" sz="3100" dirty="0">
                <a:latin typeface="+mn-lt"/>
              </a:rPr>
              <a:t> – </a:t>
            </a:r>
            <a:r>
              <a:rPr lang="cs-CZ" sz="3100" dirty="0" err="1">
                <a:latin typeface="+mn-lt"/>
              </a:rPr>
              <a:t>Codex</a:t>
            </a:r>
            <a:r>
              <a:rPr lang="cs-CZ" sz="3100" dirty="0">
                <a:latin typeface="+mn-lt"/>
              </a:rPr>
              <a:t> </a:t>
            </a:r>
            <a:r>
              <a:rPr lang="cs-CZ" sz="3100" dirty="0" err="1">
                <a:latin typeface="+mn-lt"/>
              </a:rPr>
              <a:t>Alimentarius</a:t>
            </a:r>
            <a:r>
              <a:rPr lang="cs-CZ" sz="3100" dirty="0">
                <a:latin typeface="+mn-lt"/>
              </a:rPr>
              <a:t> </a:t>
            </a:r>
            <a:r>
              <a:rPr lang="cs-CZ" sz="3100" dirty="0" err="1">
                <a:latin typeface="+mn-lt"/>
              </a:rPr>
              <a:t>Austriacus</a:t>
            </a: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 descr="Obsah obrázku text, kniha, papír, Písmo&#10;&#10;Popis byl vytvořen automaticky">
            <a:extLst>
              <a:ext uri="{FF2B5EF4-FFF2-40B4-BE49-F238E27FC236}">
                <a16:creationId xmlns:a16="http://schemas.microsoft.com/office/drawing/2014/main" xmlns="" id="{C0901C41-1FBC-0145-42CE-97AD2FE7A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9" y="469912"/>
            <a:ext cx="4524796" cy="59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7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4822" y="-162837"/>
            <a:ext cx="8035690" cy="8547926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římská tradice – barbarské zákoníky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1266(81) – kroměřížský náznak  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viničního řádu 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1309 – </a:t>
            </a:r>
            <a:r>
              <a:rPr lang="cs-CZ" sz="3600" dirty="0" err="1">
                <a:latin typeface="+mn-lt"/>
              </a:rPr>
              <a:t>Falkensteinské</a:t>
            </a:r>
            <a:r>
              <a:rPr lang="cs-CZ" sz="3600" dirty="0">
                <a:latin typeface="+mn-lt"/>
              </a:rPr>
              <a:t> právo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1355 – Jindřichovo nařízení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 daň z vinice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1379 - 1402 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 Joštovo právo</a:t>
            </a:r>
            <a:br>
              <a:rPr lang="cs-CZ" sz="3600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4497414-9B7C-ABC1-CB5A-5B113DFB5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4579" y="3311124"/>
            <a:ext cx="3696551" cy="3546876"/>
          </a:xfrm>
          <a:prstGeom prst="rect">
            <a:avLst/>
          </a:prstGeom>
        </p:spPr>
      </p:pic>
      <p:pic>
        <p:nvPicPr>
          <p:cNvPr id="5" name="Obrázek 4" descr="Obsah obrázku dopis, rukopis, papír, text&#10;&#10;Popis byl vytvořen automaticky">
            <a:extLst>
              <a:ext uri="{FF2B5EF4-FFF2-40B4-BE49-F238E27FC236}">
                <a16:creationId xmlns:a16="http://schemas.microsoft.com/office/drawing/2014/main" xmlns="" id="{46910748-40CA-4928-61E1-E37E2E7E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6" y="339905"/>
            <a:ext cx="4799513" cy="61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51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4" y="232757"/>
            <a:ext cx="11859491" cy="724078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300" dirty="0"/>
              <a:t/>
            </a:r>
            <a:br>
              <a:rPr lang="cs-CZ" sz="2300" dirty="0"/>
            </a:br>
            <a:r>
              <a:rPr lang="cs-CZ" sz="2300" dirty="0"/>
              <a:t/>
            </a:r>
            <a:br>
              <a:rPr lang="cs-CZ" sz="2300" dirty="0"/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b="1" dirty="0">
                <a:latin typeface="+mn-lt"/>
              </a:rPr>
              <a:t>1924</a:t>
            </a:r>
            <a:r>
              <a:rPr lang="cs-CZ" sz="2300" dirty="0">
                <a:latin typeface="+mn-lt"/>
              </a:rPr>
              <a:t> 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>zákaz používání geografických názvů (šampaňské, koňak, bordó)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b="1" dirty="0">
                <a:latin typeface="+mn-lt"/>
              </a:rPr>
              <a:t>1941 </a:t>
            </a:r>
            <a:r>
              <a:rPr lang="cs-CZ" sz="2300" dirty="0">
                <a:latin typeface="+mn-lt"/>
              </a:rPr>
              <a:t>- norma č. 56 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> zpracováni révy vinné, výroba odrůdového vina, enologické postupy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b="1" dirty="0">
                <a:latin typeface="+mn-lt"/>
              </a:rPr>
              <a:t>1952</a:t>
            </a:r>
            <a:r>
              <a:rPr lang="cs-CZ" sz="2300" dirty="0">
                <a:latin typeface="+mn-lt"/>
              </a:rPr>
              <a:t> – jednoletý plán výsadby vinic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b="1" dirty="0">
                <a:latin typeface="+mn-lt"/>
              </a:rPr>
              <a:t>1954</a:t>
            </a:r>
            <a:r>
              <a:rPr lang="cs-CZ" sz="2300" dirty="0">
                <a:latin typeface="+mn-lt"/>
              </a:rPr>
              <a:t> – ČSN 567741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> odrůdové - </a:t>
            </a:r>
            <a:r>
              <a:rPr lang="cs-CZ" sz="2300" dirty="0" err="1">
                <a:latin typeface="+mn-lt"/>
              </a:rPr>
              <a:t>Ia</a:t>
            </a:r>
            <a:r>
              <a:rPr lang="cs-CZ" sz="2300" dirty="0">
                <a:latin typeface="+mn-lt"/>
              </a:rPr>
              <a:t>, </a:t>
            </a:r>
            <a:r>
              <a:rPr lang="cs-CZ" sz="2300" dirty="0" err="1">
                <a:latin typeface="+mn-lt"/>
              </a:rPr>
              <a:t>Ib</a:t>
            </a:r>
            <a:r>
              <a:rPr lang="cs-CZ" sz="2300" dirty="0">
                <a:latin typeface="+mn-lt"/>
              </a:rPr>
              <a:t>, II, III, (výběr -23kg zkvas .cukrů/1 hl moštu), </a:t>
            </a:r>
            <a:r>
              <a:rPr lang="cs-CZ" sz="2300" dirty="0" err="1">
                <a:latin typeface="+mn-lt"/>
              </a:rPr>
              <a:t>tokaj</a:t>
            </a: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b="1" dirty="0">
                <a:latin typeface="+mn-lt"/>
              </a:rPr>
              <a:t>1964</a:t>
            </a:r>
            <a:r>
              <a:rPr lang="cs-CZ" sz="2300" dirty="0">
                <a:latin typeface="+mn-lt"/>
              </a:rPr>
              <a:t> – zákon č. 61 </a:t>
            </a:r>
            <a:r>
              <a:rPr lang="cs-CZ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rozvoji </a:t>
            </a:r>
            <a:r>
              <a:rPr lang="cs-CZ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rostlinné výroby</a:t>
            </a: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> povinnost vyklučit přestárlé vinice, ale zákaz klučit větší než 1000 m2</a:t>
            </a:r>
            <a:br>
              <a:rPr lang="cs-CZ" sz="2300" dirty="0">
                <a:latin typeface="+mn-lt"/>
              </a:rPr>
            </a:br>
            <a:r>
              <a:rPr lang="cs-CZ" sz="2300" dirty="0">
                <a:latin typeface="+mn-lt"/>
              </a:rPr>
              <a:t/>
            </a:r>
            <a:br>
              <a:rPr lang="cs-CZ" sz="2300" dirty="0">
                <a:latin typeface="+mn-lt"/>
              </a:rPr>
            </a:br>
            <a:r>
              <a:rPr lang="cs-CZ" sz="2300" b="1" dirty="0">
                <a:latin typeface="+mn-lt"/>
              </a:rPr>
              <a:t>1995</a:t>
            </a:r>
            <a:br>
              <a:rPr lang="cs-CZ" sz="2300" b="1" dirty="0">
                <a:latin typeface="+mn-lt"/>
              </a:rPr>
            </a:br>
            <a:r>
              <a:rPr lang="cs-CZ" sz="2300" dirty="0">
                <a:latin typeface="+mn-lt"/>
              </a:rPr>
              <a:t>zákon o vinohradnictví a vinařství  – mj. obnova kategorie tratí</a:t>
            </a:r>
            <a:r>
              <a:rPr lang="cs-CZ" sz="2300" dirty="0"/>
              <a:t/>
            </a:r>
            <a:br>
              <a:rPr lang="cs-CZ" sz="2300" dirty="0"/>
            </a:br>
            <a:r>
              <a:rPr lang="cs-CZ" sz="2300" dirty="0"/>
              <a:t/>
            </a:r>
            <a:br>
              <a:rPr lang="cs-CZ" sz="2300" dirty="0"/>
            </a:br>
            <a:r>
              <a:rPr lang="cs-CZ" sz="2300" dirty="0"/>
              <a:t/>
            </a:r>
            <a:br>
              <a:rPr lang="cs-CZ" sz="2300" dirty="0"/>
            </a:br>
            <a:endParaRPr lang="cs-CZ" sz="2300" dirty="0"/>
          </a:p>
        </p:txBody>
      </p:sp>
    </p:spTree>
    <p:extLst>
      <p:ext uri="{BB962C8B-B14F-4D97-AF65-F5344CB8AC3E}">
        <p14:creationId xmlns:p14="http://schemas.microsoft.com/office/powerpoint/2010/main" val="169745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8501" y="3466554"/>
            <a:ext cx="4093030" cy="5769429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latin typeface="+mn-lt"/>
              </a:rPr>
              <a:t>Majitel vinice</a:t>
            </a: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panovník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lokátor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>církev</a:t>
            </a:r>
            <a:br>
              <a:rPr lang="cs-CZ" sz="4000" dirty="0">
                <a:latin typeface="+mn-lt"/>
              </a:rPr>
            </a:br>
            <a:r>
              <a:rPr lang="cs-CZ" sz="4000" dirty="0">
                <a:latin typeface="+mn-lt"/>
              </a:rPr>
              <a:t/>
            </a:r>
            <a:br>
              <a:rPr lang="cs-CZ" sz="4000" dirty="0">
                <a:latin typeface="+mn-lt"/>
              </a:rPr>
            </a:br>
            <a:r>
              <a:rPr lang="cs-CZ" sz="4000" b="1" dirty="0">
                <a:latin typeface="+mn-lt"/>
              </a:rPr>
              <a:t>Purkrecht </a:t>
            </a:r>
            <a:r>
              <a:rPr lang="cs-CZ" sz="4000" dirty="0">
                <a:latin typeface="+mn-lt"/>
              </a:rPr>
              <a:t>(dědičný zákup půdy/emfyteuze)</a:t>
            </a:r>
            <a:br>
              <a:rPr lang="cs-CZ" sz="4000" dirty="0">
                <a:latin typeface="+mn-lt"/>
              </a:rPr>
            </a:br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>institut desátků</a:t>
            </a:r>
            <a:br>
              <a:rPr lang="cs-CZ" sz="4000" b="1" dirty="0">
                <a:latin typeface="+mn-lt"/>
              </a:rPr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Obsah obrázku text, kresba, ilustrace, kreslené&#10;&#10;Popis byl vytvořen automaticky">
            <a:extLst>
              <a:ext uri="{FF2B5EF4-FFF2-40B4-BE49-F238E27FC236}">
                <a16:creationId xmlns:a16="http://schemas.microsoft.com/office/drawing/2014/main" xmlns="" id="{13E40E16-3F71-0B0C-0F70-C1FE502DF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" y="506731"/>
            <a:ext cx="8621486" cy="58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F417136-06A0-DE2D-0656-13757A310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73577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7902" y="1445920"/>
            <a:ext cx="2970809" cy="4312233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Vinice v rukou šlechty</a:t>
            </a:r>
            <a:br>
              <a:rPr lang="cs-CZ" sz="3600" b="1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7" name="Obrázek 6" descr="Obsah obrázku obraz, oblečení, umění, Výtvarné umění&#10;&#10;Popis byl vytvořen automaticky">
            <a:extLst>
              <a:ext uri="{FF2B5EF4-FFF2-40B4-BE49-F238E27FC236}">
                <a16:creationId xmlns:a16="http://schemas.microsoft.com/office/drawing/2014/main" xmlns="" id="{4ABC73F3-D337-761B-5FCF-5E0DA89FB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9" y="322428"/>
            <a:ext cx="7580816" cy="62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3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F417136-06A0-DE2D-0656-13757A310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73577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0447" y="1959817"/>
            <a:ext cx="2970809" cy="4312233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Vinice </a:t>
            </a:r>
            <a:br>
              <a:rPr lang="cs-CZ" sz="3600" b="1" dirty="0">
                <a:latin typeface="+mn-lt"/>
              </a:rPr>
            </a:br>
            <a:r>
              <a:rPr lang="cs-CZ" sz="3600" b="1" dirty="0">
                <a:latin typeface="+mn-lt"/>
              </a:rPr>
              <a:t>jako kapitál měšťanů</a:t>
            </a: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Obsah obrázku kresba, skica, oblečení, umění&#10;&#10;Popis byl vytvořen automaticky">
            <a:extLst>
              <a:ext uri="{FF2B5EF4-FFF2-40B4-BE49-F238E27FC236}">
                <a16:creationId xmlns:a16="http://schemas.microsoft.com/office/drawing/2014/main" xmlns="" id="{0304968A-851B-E05B-A0F1-F6C2BBDD5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4" y="190102"/>
            <a:ext cx="8196581" cy="64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4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F417136-06A0-DE2D-0656-13757A310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73577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5762" y="426713"/>
            <a:ext cx="3384467" cy="5935591"/>
          </a:xfrm>
        </p:spPr>
        <p:txBody>
          <a:bodyPr>
            <a:normAutofit/>
          </a:bodyPr>
          <a:lstStyle/>
          <a:p>
            <a:r>
              <a:rPr lang="cs-CZ" sz="3600" b="1" dirty="0" err="1">
                <a:latin typeface="+mn-lt"/>
              </a:rPr>
              <a:t>Poddanké</a:t>
            </a:r>
            <a:r>
              <a:rPr lang="cs-CZ" sz="3600" b="1" dirty="0">
                <a:latin typeface="+mn-lt"/>
              </a:rPr>
              <a:t> vinice</a:t>
            </a:r>
            <a:br>
              <a:rPr lang="cs-CZ" sz="3600" b="1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1754 – zákaz výsadby vinic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1768 – 17200 ha  91% poddanské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/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1789 – 28957 ha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1820 – 29520 ha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E9AAB36-A908-1A00-CDC8-5E06527C3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56" y="185743"/>
            <a:ext cx="8428706" cy="65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2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76455D-8BBF-2486-3858-39281B00F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287" y="600101"/>
            <a:ext cx="6106885" cy="8544546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>Edice </a:t>
            </a:r>
            <a:r>
              <a:rPr lang="cs-CZ" sz="4000" b="1" dirty="0" err="1">
                <a:latin typeface="+mn-lt"/>
              </a:rPr>
              <a:t>horenských</a:t>
            </a:r>
            <a:r>
              <a:rPr lang="cs-CZ" sz="4000" b="1" dirty="0">
                <a:latin typeface="+mn-lt"/>
              </a:rPr>
              <a:t> nařízení 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/>
            </a:r>
            <a:br>
              <a:rPr lang="cs-CZ" sz="4000" b="1" dirty="0">
                <a:latin typeface="+mn-lt"/>
              </a:rPr>
            </a:br>
            <a:r>
              <a:rPr lang="cs-CZ" sz="4000" dirty="0">
                <a:latin typeface="+mn-lt"/>
              </a:rPr>
              <a:t> </a:t>
            </a:r>
            <a:r>
              <a:rPr lang="cs-CZ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42 opisů Joštova </a:t>
            </a:r>
            <a:r>
              <a:rPr lang="cs-CZ" sz="3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horenského</a:t>
            </a: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řádu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tzv. bzenecká redakce - 41 článků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(pol. 15. stol.)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Brněnsko -  Hodonínsko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Němčičky (1662-1692)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Čejkovice (1550-1644), Bořetice, Rakvice, V. Bílovice (1707)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Hustopečsko</a:t>
            </a: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Mikulov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vliv </a:t>
            </a:r>
            <a:r>
              <a:rPr lang="cs-CZ" sz="3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Falkensteinského</a:t>
            </a: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práva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62 článků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4497414-9B7C-ABC1-CB5A-5B113DFB5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57" y="144279"/>
            <a:ext cx="4773010" cy="65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5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0398A-4B62-BE62-6AFB-69B7EE18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7DD3B7-3E05-3BFD-A44B-E2CC1F390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544" y="4023644"/>
            <a:ext cx="2786742" cy="5113758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4000" dirty="0">
                <a:latin typeface="+mn-lt"/>
              </a:rPr>
              <a:t> </a:t>
            </a:r>
            <a:r>
              <a:rPr lang="cs-CZ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cs-CZ" sz="3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11" name="Obrázek 10" descr="Obsah obrázku text, rukopis, Pergamen, papír&#10;&#10;Popis byl vytvořen automaticky">
            <a:extLst>
              <a:ext uri="{FF2B5EF4-FFF2-40B4-BE49-F238E27FC236}">
                <a16:creationId xmlns:a16="http://schemas.microsoft.com/office/drawing/2014/main" xmlns="" id="{382A5AC9-F5F9-FAB7-31F7-761B635A6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39" y="817343"/>
            <a:ext cx="3795121" cy="5223314"/>
          </a:xfrm>
          <a:prstGeom prst="rect">
            <a:avLst/>
          </a:prstGeom>
        </p:spPr>
      </p:pic>
      <p:pic>
        <p:nvPicPr>
          <p:cNvPr id="13" name="Obrázek 12" descr="Obsah obrázku text, rukopis, papír, Pergamen&#10;&#10;Popis byl vytvořen automaticky">
            <a:extLst>
              <a:ext uri="{FF2B5EF4-FFF2-40B4-BE49-F238E27FC236}">
                <a16:creationId xmlns:a16="http://schemas.microsoft.com/office/drawing/2014/main" xmlns="" id="{36643801-F1FC-C17D-6C19-36677F6DE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80" y="817343"/>
            <a:ext cx="3795120" cy="5223314"/>
          </a:xfrm>
          <a:prstGeom prst="rect">
            <a:avLst/>
          </a:prstGeom>
        </p:spPr>
      </p:pic>
      <p:pic>
        <p:nvPicPr>
          <p:cNvPr id="15" name="Obrázek 14" descr="Obsah obrázku text, rukopis, papír, dopis&#10;&#10;Popis byl vytvořen automaticky">
            <a:extLst>
              <a:ext uri="{FF2B5EF4-FFF2-40B4-BE49-F238E27FC236}">
                <a16:creationId xmlns:a16="http://schemas.microsoft.com/office/drawing/2014/main" xmlns="" id="{A956157F-2117-97E1-0C49-1A8768DEC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4" y="817343"/>
            <a:ext cx="3795121" cy="52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55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18140</TotalTime>
  <Words>32</Words>
  <Application>Microsoft Office PowerPoint</Application>
  <PresentationFormat>Vlastní</PresentationFormat>
  <Paragraphs>29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Office</vt:lpstr>
      <vt:lpstr>Horenské právo</vt:lpstr>
      <vt:lpstr>  Horenské právo  horenský soud  horenská nařízení    </vt:lpstr>
      <vt:lpstr> římská tradice – barbarské zákoníky  1266(81) – kroměřížský náznak   viničního řádu   1309 – Falkensteinské právo  1355 – Jindřichovo nařízení  daň z vinice  1379 - 1402   Joštovo právo   </vt:lpstr>
      <vt:lpstr>Majitel vinice panovník lokátor církev  Purkrecht (dědičný zákup půdy/emfyteuze)  institut desátků       </vt:lpstr>
      <vt:lpstr>Vinice v rukou šlechty   </vt:lpstr>
      <vt:lpstr>Vinice  jako kapitál měšťanů   </vt:lpstr>
      <vt:lpstr>Poddanké vinice  1754 – zákaz výsadby vinic  1768 – 17200 ha  91% poddanské  1789 – 28957 ha 1820 – 29520 ha </vt:lpstr>
      <vt:lpstr>  Edice horenských nařízení      42 opisů Joštova horenského řádu  tzv. bzenecká redakce - 41 článků  (pol. 15. stol.)   Brněnsko -  Hodonínsko   Němčičky (1662-1692)  Čejkovice (1550-1644), Bořetice, Rakvice, V. Bílovice (1707)  Hustopečsko – Mikulov  - vliv Falkensteinského práva  – 62 článků      </vt:lpstr>
      <vt:lpstr>          </vt:lpstr>
      <vt:lpstr>          </vt:lpstr>
      <vt:lpstr>Vinohrad hora,vinea,   štok, pňoví    výměra čtvrť, achtel tovarych, tagwerk vinohradní lán  mansus urna </vt:lpstr>
      <vt:lpstr>frýd, frejd(a)  (něm. einfrieden - ohradit)   hráz, soumezí  rúna, rouna, réna, (p)odrunek,  (něm. Rain – mez) příkopové chodníky,       </vt:lpstr>
      <vt:lpstr>Prezentace aplikace PowerPoint</vt:lpstr>
      <vt:lpstr> Správa vinice   B(p)erkmistr  horný  hormistr   Horní přísežný (radní/konšel)  desátník  písař     </vt:lpstr>
      <vt:lpstr> Horenský soud P(b)ekmistrovský patrimoniální městský   sv. Jiří   sv. Vavřinec    odvolávání    </vt:lpstr>
      <vt:lpstr>Pracovní vztahy  na vinici  Horník(Bergher) P(b)erknos  Vincour/vincůr  kopáč(Hauer) řezáč  bráč    </vt:lpstr>
      <vt:lpstr>Neřády  na vinici svády - mez krádeže  oblouky stezky     </vt:lpstr>
      <vt:lpstr>Prezentace aplikace PowerPoint</vt:lpstr>
      <vt:lpstr>Povinné  činnosti  kopání  řezání  čištění příkopů, (ne)vysazování stromů - větrolamů </vt:lpstr>
      <vt:lpstr>Ostraha vinic ho(u)taři  (něm. Hütter)  Zarážení hory</vt:lpstr>
      <vt:lpstr>       Práva a povinnosti hotařů    </vt:lpstr>
      <vt:lpstr> zvířata  na vinici    dobytek  lovy  psi  </vt:lpstr>
      <vt:lpstr>Registry vinic   purkrechtní knihy (purkmistrovské,  gruntovní)  horenské knihy P(b)erkmistrovské)  1497 nařízení o jejich zakládáních   </vt:lpstr>
      <vt:lpstr>Prezentace aplikace PowerPoint</vt:lpstr>
      <vt:lpstr>Prezentace aplikace PowerPoint</vt:lpstr>
      <vt:lpstr>  prodej a nákup   hroznů/ vína  z cizích  hor – pouze  se svolením perkmistra  zákaz šenku vina  z cizích hor  1784  šenk pod víchem plně legalizován  (lokální vázanost)   </vt:lpstr>
      <vt:lpstr>  Před rokem 1875 drajlink – 10-11 hl bečka/carata - 560 litrů  vědro - 56 litrů  holba - 0,8 litru  máz - 1,4 litru  žejdlík - 0,35 litru   </vt:lpstr>
      <vt:lpstr>   1784 - Všeobecné vinohorenské zřízení pro Markrabství moravské konec horenských práv/nařízení  konec monopolu na šenk vína   konec kolektivních ustanovení výčep pod víchem  1848 – konec poddanství, desátků   počátek úpadku vinařství –  „Rolník poznal peníze“  purkmistrovský úřad – obec hotaři a termín vinobraní   1869 – živnostenský řád, tlak na nový vinařský řád     </vt:lpstr>
      <vt:lpstr>     1875 - termín vinobraní v rukou obcí zákon o šíření révokazu (další v r. 1885, 1903)  1880 – zák. č. 120  přirozená/přírodní vína - stolové/zemské, horské  nápoje s polovinou vína ve svém obsahu nápoje vínu podobná   zákaz používání škrobového cukru    1907 – 1. vinařský zákon – č. 210 alkoholické kvašení vinného moštu, obchod  s vínnem, vinnym moštem a vinnym rmutem   1911(1891) – Codex Alimentarius Austriacus     </vt:lpstr>
      <vt:lpstr>     1924  zákaz používání geografických názvů (šampaňské, koňak, bordó)  1941 - norma č. 56   zpracováni révy vinné, výroba odrůdového vina, enologické postupy  1952 – jednoletý plán výsadby vinic  1954 – ČSN 567741  odrůdové - Ia, Ib, II, III, (výběr -23kg zkvas .cukrů/1 hl moštu), tokaj  1964 – zákon č. 61 o rozvoji rostlinné výroby  povinnost vyklučit přestárlé vinice, ale zákaz klučit větší než 1000 m2  1995 zákon o vinohradnictví a vinařství  – mj. obnova kategorie tratí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Hora / vinice Právní tradice Vlastníctví – panovník – lokátor – šlechta - poddaní</dc:title>
  <dc:creator>Zeno Cizmar</dc:creator>
  <cp:lastModifiedBy>oem</cp:lastModifiedBy>
  <cp:revision>65</cp:revision>
  <dcterms:created xsi:type="dcterms:W3CDTF">2023-12-11T12:40:38Z</dcterms:created>
  <dcterms:modified xsi:type="dcterms:W3CDTF">2024-03-05T13:24:53Z</dcterms:modified>
</cp:coreProperties>
</file>